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3" r:id="rId5"/>
    <p:sldId id="257" r:id="rId6"/>
    <p:sldId id="262" r:id="rId7"/>
    <p:sldId id="264" r:id="rId8"/>
    <p:sldId id="261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2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130529218-701413549797869494.preview.editmysite.com/uploads/1/3/0/5/130529218/323989721.png" TargetMode="External"/><Relationship Id="rId3" Type="http://schemas.openxmlformats.org/officeDocument/2006/relationships/hyperlink" Target="https://www.centervue.com/wp-content/uploads/2017/07/image1.jpg" TargetMode="External"/><Relationship Id="rId7" Type="http://schemas.openxmlformats.org/officeDocument/2006/relationships/hyperlink" Target="http://www.plantphysiol.org/content/plantphysiol/178/1/18/F5.large.jpg" TargetMode="External"/><Relationship Id="rId2" Type="http://schemas.openxmlformats.org/officeDocument/2006/relationships/hyperlink" Target="https://130529218-701413549797869494.preview.editmysite.com/uploads/1/3/0/5/130529218/59975424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dia.npr.org/assets/img/2016/03/02/amd-b2ba911d887ba542c6ae64d84ab008d7f0992d8b-s800-c85.jpg" TargetMode="External"/><Relationship Id="rId5" Type="http://schemas.openxmlformats.org/officeDocument/2006/relationships/hyperlink" Target="https://cdn.arstechnica.net/wp-content/uploads/2017/03/retina-age-related-macular-degeneration-600x538.png" TargetMode="External"/><Relationship Id="rId4" Type="http://schemas.openxmlformats.org/officeDocument/2006/relationships/hyperlink" Target="https://completeeyecare.com/wp-content/uploads/2013/09/SKMBT_C36013111815130-300x2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CB570-6A9F-4F51-958E-66135004B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" b="7305"/>
          <a:stretch/>
        </p:blipFill>
        <p:spPr>
          <a:xfrm>
            <a:off x="-2596310" y="-102705"/>
            <a:ext cx="16455875" cy="9959009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F53D31D-86F1-4CEB-9AD8-B2935B14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930" y="5896665"/>
            <a:ext cx="11357113" cy="1958561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ABCA4 Responsible Stargardt Disease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18B45C-6435-4553-9558-5BEA445C76E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9226" y="9291154"/>
            <a:ext cx="10464800" cy="1130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Presented By: Timothy Biewer-Heisler</a:t>
            </a:r>
          </a:p>
        </p:txBody>
      </p:sp>
    </p:spTree>
    <p:extLst>
      <p:ext uri="{BB962C8B-B14F-4D97-AF65-F5344CB8AC3E}">
        <p14:creationId xmlns:p14="http://schemas.microsoft.com/office/powerpoint/2010/main" val="748142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6DA0A-7326-4057-B3B2-C4499BDD1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41" y="0"/>
            <a:ext cx="10000318" cy="9753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7787303-0F3D-4033-BC2E-A8BD17E5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 Narrow" panose="020B0606020202030204" pitchFamily="34" charset="0"/>
              </a:rPr>
              <a:t>What is Stargardt Disease?</a:t>
            </a:r>
          </a:p>
        </p:txBody>
      </p:sp>
    </p:spTree>
    <p:extLst>
      <p:ext uri="{BB962C8B-B14F-4D97-AF65-F5344CB8AC3E}">
        <p14:creationId xmlns:p14="http://schemas.microsoft.com/office/powerpoint/2010/main" val="22795529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CB86-9348-4E7B-BE7F-922F0B0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7" y="-433176"/>
            <a:ext cx="11099800" cy="2159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What are the Symptoms of Stargardt Disease?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F91FF-9AD7-471F-877D-83BE3860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779" y="1162049"/>
            <a:ext cx="4001235" cy="2894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5DB17-0EDA-4B5D-81E1-E6FC2D6E95B9}"/>
              </a:ext>
            </a:extLst>
          </p:cNvPr>
          <p:cNvSpPr txBox="1"/>
          <p:nvPr/>
        </p:nvSpPr>
        <p:spPr>
          <a:xfrm>
            <a:off x="4326899" y="4096368"/>
            <a:ext cx="4350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 Narrow" panose="020B0606020202030204" pitchFamily="34" charset="0"/>
              </a:rPr>
              <a:t>Loss of central vision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6B36F-134D-47B2-A281-AAE841B7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924" y="4568292"/>
            <a:ext cx="3038941" cy="1971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3E653-30DB-4AE5-96EF-D155B32CC141}"/>
              </a:ext>
            </a:extLst>
          </p:cNvPr>
          <p:cNvSpPr txBox="1"/>
          <p:nvPr/>
        </p:nvSpPr>
        <p:spPr>
          <a:xfrm>
            <a:off x="4326899" y="6580138"/>
            <a:ext cx="4350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Yellow-white spots on retina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00C6B-6BEF-4096-9BC0-1089384C1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610" y="7052062"/>
            <a:ext cx="2355568" cy="1766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1D066-216A-4B7B-8336-57612D321528}"/>
              </a:ext>
            </a:extLst>
          </p:cNvPr>
          <p:cNvSpPr txBox="1"/>
          <p:nvPr/>
        </p:nvSpPr>
        <p:spPr>
          <a:xfrm>
            <a:off x="3209506" y="8818738"/>
            <a:ext cx="65857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anose="020B0606020202030204" pitchFamily="34" charset="0"/>
                <a:sym typeface="Helvetica Neue"/>
              </a:rPr>
              <a:t>Colorblindness and eventual complete vision loss</a:t>
            </a:r>
          </a:p>
        </p:txBody>
      </p:sp>
    </p:spTree>
    <p:extLst>
      <p:ext uri="{BB962C8B-B14F-4D97-AF65-F5344CB8AC3E}">
        <p14:creationId xmlns:p14="http://schemas.microsoft.com/office/powerpoint/2010/main" val="26216142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66E-8FFB-4F85-A77C-FBDB78E0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ABCA4 Gene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BEA00-3C07-47B3-A07B-B9B4D2EE913A}"/>
              </a:ext>
            </a:extLst>
          </p:cNvPr>
          <p:cNvGrpSpPr/>
          <p:nvPr/>
        </p:nvGrpSpPr>
        <p:grpSpPr>
          <a:xfrm>
            <a:off x="0" y="1866756"/>
            <a:ext cx="12392739" cy="748923"/>
            <a:chOff x="-19899" y="1455276"/>
            <a:chExt cx="12392739" cy="748923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664CA577-CF87-44DB-B71E-B5F8E4695A56}"/>
                </a:ext>
              </a:extLst>
            </p:cNvPr>
            <p:cNvSpPr/>
            <p:nvPr/>
          </p:nvSpPr>
          <p:spPr>
            <a:xfrm>
              <a:off x="1867906" y="1509515"/>
              <a:ext cx="9091035" cy="673101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E6E06BC0-EBE1-4E9D-9625-9A75CF1A3E75}"/>
                </a:ext>
              </a:extLst>
            </p:cNvPr>
            <p:cNvSpPr/>
            <p:nvPr/>
          </p:nvSpPr>
          <p:spPr>
            <a:xfrm>
              <a:off x="4857563" y="1512298"/>
              <a:ext cx="963123" cy="666453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Human">
              <a:extLst>
                <a:ext uri="{FF2B5EF4-FFF2-40B4-BE49-F238E27FC236}">
                  <a16:creationId xmlns:a16="http://schemas.microsoft.com/office/drawing/2014/main" id="{DE60F722-A96F-4F5C-99B6-BAC1CC494F2F}"/>
                </a:ext>
              </a:extLst>
            </p:cNvPr>
            <p:cNvSpPr txBox="1"/>
            <p:nvPr/>
          </p:nvSpPr>
          <p:spPr>
            <a:xfrm>
              <a:off x="-19899" y="1455276"/>
              <a:ext cx="2012212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Human</a:t>
              </a:r>
            </a:p>
          </p:txBody>
        </p:sp>
        <p:sp>
          <p:nvSpPr>
            <p:cNvPr id="7" name="1313 AA">
              <a:extLst>
                <a:ext uri="{FF2B5EF4-FFF2-40B4-BE49-F238E27FC236}">
                  <a16:creationId xmlns:a16="http://schemas.microsoft.com/office/drawing/2014/main" id="{2AE86A06-E832-4F91-940E-353B2D4F801B}"/>
                </a:ext>
              </a:extLst>
            </p:cNvPr>
            <p:cNvSpPr txBox="1"/>
            <p:nvPr/>
          </p:nvSpPr>
          <p:spPr>
            <a:xfrm>
              <a:off x="10950037" y="1610103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2273</a:t>
              </a:r>
              <a:r>
                <a:rPr dirty="0"/>
                <a:t> AA</a:t>
              </a:r>
            </a:p>
          </p:txBody>
        </p:sp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F3FED84E-435B-4DA8-AE56-CA4DA8EAB048}"/>
                </a:ext>
              </a:extLst>
            </p:cNvPr>
            <p:cNvSpPr/>
            <p:nvPr/>
          </p:nvSpPr>
          <p:spPr>
            <a:xfrm>
              <a:off x="2096531" y="150951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" name="Rounded Rectangle">
              <a:extLst>
                <a:ext uri="{FF2B5EF4-FFF2-40B4-BE49-F238E27FC236}">
                  <a16:creationId xmlns:a16="http://schemas.microsoft.com/office/drawing/2014/main" id="{7B211B3B-93F2-4A0C-9856-5B62203C9FC2}"/>
                </a:ext>
              </a:extLst>
            </p:cNvPr>
            <p:cNvSpPr/>
            <p:nvPr/>
          </p:nvSpPr>
          <p:spPr>
            <a:xfrm>
              <a:off x="6625623" y="1509513"/>
              <a:ext cx="151649" cy="669242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2B780BFB-7007-4054-AD84-2A008847ED48}"/>
                </a:ext>
              </a:extLst>
            </p:cNvPr>
            <p:cNvSpPr/>
            <p:nvPr/>
          </p:nvSpPr>
          <p:spPr>
            <a:xfrm>
              <a:off x="9292998" y="1511508"/>
              <a:ext cx="963123" cy="667244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760CBB4A-4137-4AD7-B16F-9A2A72C2D585}"/>
                </a:ext>
              </a:extLst>
            </p:cNvPr>
            <p:cNvSpPr/>
            <p:nvPr/>
          </p:nvSpPr>
          <p:spPr>
            <a:xfrm>
              <a:off x="2628902" y="1511327"/>
              <a:ext cx="135088" cy="667424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AFCF7716-F161-403D-BF3D-4B928A8B61E9}"/>
                </a:ext>
              </a:extLst>
            </p:cNvPr>
            <p:cNvSpPr/>
            <p:nvPr/>
          </p:nvSpPr>
          <p:spPr>
            <a:xfrm>
              <a:off x="4672856" y="1509513"/>
              <a:ext cx="121736" cy="672497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DC2332D8-158B-417C-AD0F-B5ADFDC933C4}"/>
                </a:ext>
              </a:extLst>
            </p:cNvPr>
            <p:cNvSpPr/>
            <p:nvPr/>
          </p:nvSpPr>
          <p:spPr>
            <a:xfrm>
              <a:off x="6225373" y="1513377"/>
              <a:ext cx="98230" cy="669238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EF0CFE7E-A7AC-44D9-B3A7-B9949739FA4E}"/>
                </a:ext>
              </a:extLst>
            </p:cNvPr>
            <p:cNvSpPr/>
            <p:nvPr/>
          </p:nvSpPr>
          <p:spPr>
            <a:xfrm>
              <a:off x="6371499" y="1509513"/>
              <a:ext cx="143103" cy="669238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D42D5D48-7D58-4FCD-ABB2-50B321B9AA49}"/>
                </a:ext>
              </a:extLst>
            </p:cNvPr>
            <p:cNvSpPr/>
            <p:nvPr/>
          </p:nvSpPr>
          <p:spPr>
            <a:xfrm>
              <a:off x="3239675" y="1509513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2A0168C2-756D-4043-9538-3B3F0BEB8A42}"/>
                </a:ext>
              </a:extLst>
            </p:cNvPr>
            <p:cNvSpPr/>
            <p:nvPr/>
          </p:nvSpPr>
          <p:spPr>
            <a:xfrm>
              <a:off x="7286279" y="1512298"/>
              <a:ext cx="1831832" cy="666453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E4398C-EC35-441B-9394-FDEE5577C483}"/>
              </a:ext>
            </a:extLst>
          </p:cNvPr>
          <p:cNvGrpSpPr/>
          <p:nvPr/>
        </p:nvGrpSpPr>
        <p:grpSpPr>
          <a:xfrm>
            <a:off x="952500" y="2716263"/>
            <a:ext cx="10679451" cy="428613"/>
            <a:chOff x="-7796872" y="7119961"/>
            <a:chExt cx="9643311" cy="728616"/>
          </a:xfrm>
        </p:grpSpPr>
        <p:sp>
          <p:nvSpPr>
            <p:cNvPr id="18" name="LsmAD">
              <a:extLst>
                <a:ext uri="{FF2B5EF4-FFF2-40B4-BE49-F238E27FC236}">
                  <a16:creationId xmlns:a16="http://schemas.microsoft.com/office/drawing/2014/main" id="{995A31C0-21E6-41FC-8368-684374F33CCB}"/>
                </a:ext>
              </a:extLst>
            </p:cNvPr>
            <p:cNvSpPr txBox="1"/>
            <p:nvPr/>
          </p:nvSpPr>
          <p:spPr>
            <a:xfrm>
              <a:off x="-413861" y="7150975"/>
              <a:ext cx="2053352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AAA ATPase: </a:t>
              </a:r>
              <a:endParaRPr sz="2000" dirty="0"/>
            </a:p>
          </p:txBody>
        </p:sp>
        <p:sp>
          <p:nvSpPr>
            <p:cNvPr id="19" name="SM-ATX">
              <a:extLst>
                <a:ext uri="{FF2B5EF4-FFF2-40B4-BE49-F238E27FC236}">
                  <a16:creationId xmlns:a16="http://schemas.microsoft.com/office/drawing/2014/main" id="{9F77EED5-9F06-4685-A145-5116EBB7F1D4}"/>
                </a:ext>
              </a:extLst>
            </p:cNvPr>
            <p:cNvSpPr txBox="1"/>
            <p:nvPr/>
          </p:nvSpPr>
          <p:spPr>
            <a:xfrm>
              <a:off x="-3365245" y="7134978"/>
              <a:ext cx="3756991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8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Transmembrane region:</a:t>
              </a:r>
              <a:endParaRPr sz="2000" dirty="0"/>
            </a:p>
          </p:txBody>
        </p:sp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CE35D7D4-7A1D-4C75-88C1-285FDEC17D2D}"/>
                </a:ext>
              </a:extLst>
            </p:cNvPr>
            <p:cNvSpPr/>
            <p:nvPr/>
          </p:nvSpPr>
          <p:spPr>
            <a:xfrm>
              <a:off x="-278463" y="7159479"/>
              <a:ext cx="187201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" name="Rounded Rectangle">
              <a:extLst>
                <a:ext uri="{FF2B5EF4-FFF2-40B4-BE49-F238E27FC236}">
                  <a16:creationId xmlns:a16="http://schemas.microsoft.com/office/drawing/2014/main" id="{E6900199-8AF4-4FF8-9CC2-BE595D0BF864}"/>
                </a:ext>
              </a:extLst>
            </p:cNvPr>
            <p:cNvSpPr/>
            <p:nvPr/>
          </p:nvSpPr>
          <p:spPr>
            <a:xfrm>
              <a:off x="1248654" y="7199627"/>
              <a:ext cx="597785" cy="592806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2" name="LsmAD">
              <a:extLst>
                <a:ext uri="{FF2B5EF4-FFF2-40B4-BE49-F238E27FC236}">
                  <a16:creationId xmlns:a16="http://schemas.microsoft.com/office/drawing/2014/main" id="{14F39AA0-8D75-408E-BCFA-D54F9F54D027}"/>
                </a:ext>
              </a:extLst>
            </p:cNvPr>
            <p:cNvSpPr txBox="1"/>
            <p:nvPr/>
          </p:nvSpPr>
          <p:spPr>
            <a:xfrm>
              <a:off x="-5181522" y="7134978"/>
              <a:ext cx="2690730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Unknown region: </a:t>
              </a:r>
              <a:endParaRPr sz="2000" dirty="0"/>
            </a:p>
          </p:txBody>
        </p:sp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4B39EA78-B7B5-495A-8063-8B740088FDF7}"/>
                </a:ext>
              </a:extLst>
            </p:cNvPr>
            <p:cNvSpPr/>
            <p:nvPr/>
          </p:nvSpPr>
          <p:spPr>
            <a:xfrm>
              <a:off x="-2964072" y="7175476"/>
              <a:ext cx="187201" cy="673101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" name="LsmAD">
              <a:extLst>
                <a:ext uri="{FF2B5EF4-FFF2-40B4-BE49-F238E27FC236}">
                  <a16:creationId xmlns:a16="http://schemas.microsoft.com/office/drawing/2014/main" id="{F9539C5E-C3B2-41FC-BD91-201E0186D5DC}"/>
                </a:ext>
              </a:extLst>
            </p:cNvPr>
            <p:cNvSpPr txBox="1"/>
            <p:nvPr/>
          </p:nvSpPr>
          <p:spPr>
            <a:xfrm>
              <a:off x="-7796872" y="7119961"/>
              <a:ext cx="2943279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ABC2 Membrane 3: </a:t>
              </a:r>
              <a:endParaRPr sz="2000" dirty="0"/>
            </a:p>
          </p:txBody>
        </p:sp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0DB9CAA7-38F5-4C02-8FEE-C20AB7498F00}"/>
                </a:ext>
              </a:extLst>
            </p:cNvPr>
            <p:cNvSpPr/>
            <p:nvPr/>
          </p:nvSpPr>
          <p:spPr>
            <a:xfrm>
              <a:off x="-5378809" y="7133948"/>
              <a:ext cx="699078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51311-DF5F-4FC7-BF18-713DF191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5" y="3661358"/>
            <a:ext cx="5938037" cy="243088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A1BC46-A6DD-4CC7-B102-D9662EE2BBBF}"/>
              </a:ext>
            </a:extLst>
          </p:cNvPr>
          <p:cNvSpPr txBox="1"/>
          <p:nvPr/>
        </p:nvSpPr>
        <p:spPr>
          <a:xfrm>
            <a:off x="1084076" y="6155044"/>
            <a:ext cx="4350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 Narrow" panose="020B0606020202030204" pitchFamily="34" charset="0"/>
              </a:rPr>
              <a:t>ATP-Binding Cassette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1C2BE25-900A-4714-AACC-C3894C96C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27" y="3661358"/>
            <a:ext cx="5694728" cy="24308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B2F4B0A-F2A1-4C12-9141-302ED9212285}"/>
              </a:ext>
            </a:extLst>
          </p:cNvPr>
          <p:cNvSpPr txBox="1"/>
          <p:nvPr/>
        </p:nvSpPr>
        <p:spPr>
          <a:xfrm>
            <a:off x="7471594" y="6092242"/>
            <a:ext cx="4350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 Narrow" panose="020B0606020202030204" pitchFamily="34" charset="0"/>
              </a:rPr>
              <a:t>Chemical Removal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B7CFD27C-084A-4465-9C9E-0C386962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67" y="6559978"/>
            <a:ext cx="4222862" cy="2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C31E4-EC8F-4C9B-828D-B9B85E624A3C}"/>
              </a:ext>
            </a:extLst>
          </p:cNvPr>
          <p:cNvSpPr txBox="1"/>
          <p:nvPr/>
        </p:nvSpPr>
        <p:spPr>
          <a:xfrm>
            <a:off x="4336385" y="9263638"/>
            <a:ext cx="4350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 Narrow" panose="020B0606020202030204" pitchFamily="34" charset="0"/>
              </a:rPr>
              <a:t>Operates in the Retina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56919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8AC16697-E6F6-4968-B9DA-6EF0C08DD70A}"/>
              </a:ext>
            </a:extLst>
          </p:cNvPr>
          <p:cNvSpPr/>
          <p:nvPr/>
        </p:nvSpPr>
        <p:spPr>
          <a:xfrm>
            <a:off x="1867906" y="2609645"/>
            <a:ext cx="8846477" cy="670318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7F314-0C6C-4612-8C85-D6BDA1C9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15" y="144905"/>
            <a:ext cx="10464800" cy="1223623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ABCA4 Homologs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C564D9-2EE3-4050-AAD5-D51E63AE6963}"/>
              </a:ext>
            </a:extLst>
          </p:cNvPr>
          <p:cNvGrpSpPr/>
          <p:nvPr/>
        </p:nvGrpSpPr>
        <p:grpSpPr>
          <a:xfrm>
            <a:off x="9153166" y="7954694"/>
            <a:ext cx="4160667" cy="1783172"/>
            <a:chOff x="-589230" y="6381076"/>
            <a:chExt cx="3756991" cy="3031282"/>
          </a:xfrm>
        </p:grpSpPr>
        <p:sp>
          <p:nvSpPr>
            <p:cNvPr id="8" name="LsmAD">
              <a:extLst>
                <a:ext uri="{FF2B5EF4-FFF2-40B4-BE49-F238E27FC236}">
                  <a16:creationId xmlns:a16="http://schemas.microsoft.com/office/drawing/2014/main" id="{19AE1DFB-8002-4F00-A4C8-3703C545A2C0}"/>
                </a:ext>
              </a:extLst>
            </p:cNvPr>
            <p:cNvSpPr txBox="1"/>
            <p:nvPr/>
          </p:nvSpPr>
          <p:spPr>
            <a:xfrm>
              <a:off x="-211804" y="7191472"/>
              <a:ext cx="2053352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AAA ATPase: </a:t>
              </a:r>
              <a:endParaRPr sz="2000" dirty="0"/>
            </a:p>
          </p:txBody>
        </p:sp>
        <p:sp>
          <p:nvSpPr>
            <p:cNvPr id="11" name="SM-ATX">
              <a:extLst>
                <a:ext uri="{FF2B5EF4-FFF2-40B4-BE49-F238E27FC236}">
                  <a16:creationId xmlns:a16="http://schemas.microsoft.com/office/drawing/2014/main" id="{07E479EB-D19C-4553-8F1D-42DE3AD3FC93}"/>
                </a:ext>
              </a:extLst>
            </p:cNvPr>
            <p:cNvSpPr txBox="1"/>
            <p:nvPr/>
          </p:nvSpPr>
          <p:spPr>
            <a:xfrm>
              <a:off x="-589230" y="6398794"/>
              <a:ext cx="3756991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8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Transmembrane region:</a:t>
              </a:r>
              <a:endParaRPr sz="2000" dirty="0"/>
            </a:p>
          </p:txBody>
        </p:sp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C1664C16-E574-4169-926D-AB97B7AF3882}"/>
                </a:ext>
              </a:extLst>
            </p:cNvPr>
            <p:cNvSpPr/>
            <p:nvPr/>
          </p:nvSpPr>
          <p:spPr>
            <a:xfrm>
              <a:off x="2523457" y="6381076"/>
              <a:ext cx="187201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7306BDD5-98C6-4FC0-85E6-D6C89A85AA13}"/>
                </a:ext>
              </a:extLst>
            </p:cNvPr>
            <p:cNvSpPr/>
            <p:nvPr/>
          </p:nvSpPr>
          <p:spPr>
            <a:xfrm>
              <a:off x="1439859" y="7243869"/>
              <a:ext cx="597785" cy="592806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5" name="LsmAD">
              <a:extLst>
                <a:ext uri="{FF2B5EF4-FFF2-40B4-BE49-F238E27FC236}">
                  <a16:creationId xmlns:a16="http://schemas.microsoft.com/office/drawing/2014/main" id="{848F71A0-338F-4264-A10C-868AFA01D217}"/>
                </a:ext>
              </a:extLst>
            </p:cNvPr>
            <p:cNvSpPr txBox="1"/>
            <p:nvPr/>
          </p:nvSpPr>
          <p:spPr>
            <a:xfrm>
              <a:off x="-352952" y="7936754"/>
              <a:ext cx="2690730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Unknown region: </a:t>
              </a:r>
              <a:endParaRPr sz="2000" dirty="0"/>
            </a:p>
          </p:txBody>
        </p:sp>
        <p:sp>
          <p:nvSpPr>
            <p:cNvPr id="26" name="Rounded Rectangle">
              <a:extLst>
                <a:ext uri="{FF2B5EF4-FFF2-40B4-BE49-F238E27FC236}">
                  <a16:creationId xmlns:a16="http://schemas.microsoft.com/office/drawing/2014/main" id="{0F7DDBEC-37FE-4300-A510-FD3354573306}"/>
                </a:ext>
              </a:extLst>
            </p:cNvPr>
            <p:cNvSpPr/>
            <p:nvPr/>
          </p:nvSpPr>
          <p:spPr>
            <a:xfrm>
              <a:off x="1953016" y="7917827"/>
              <a:ext cx="187201" cy="673101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" name="LsmAD">
              <a:extLst>
                <a:ext uri="{FF2B5EF4-FFF2-40B4-BE49-F238E27FC236}">
                  <a16:creationId xmlns:a16="http://schemas.microsoft.com/office/drawing/2014/main" id="{A54CBF9F-504C-4EC3-8F95-6D3EFD069501}"/>
                </a:ext>
              </a:extLst>
            </p:cNvPr>
            <p:cNvSpPr txBox="1"/>
            <p:nvPr/>
          </p:nvSpPr>
          <p:spPr>
            <a:xfrm>
              <a:off x="-352952" y="8714756"/>
              <a:ext cx="2943279" cy="6976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000" dirty="0"/>
                <a:t>ABC2 Membrane 3: </a:t>
              </a:r>
              <a:endParaRPr sz="2000" dirty="0"/>
            </a:p>
          </p:txBody>
        </p:sp>
        <p:sp>
          <p:nvSpPr>
            <p:cNvPr id="34" name="Rounded Rectangle">
              <a:extLst>
                <a:ext uri="{FF2B5EF4-FFF2-40B4-BE49-F238E27FC236}">
                  <a16:creationId xmlns:a16="http://schemas.microsoft.com/office/drawing/2014/main" id="{81D21353-9A49-41D3-B7C1-35DE23E650A9}"/>
                </a:ext>
              </a:extLst>
            </p:cNvPr>
            <p:cNvSpPr/>
            <p:nvPr/>
          </p:nvSpPr>
          <p:spPr>
            <a:xfrm>
              <a:off x="2140216" y="8727006"/>
              <a:ext cx="699078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53C47-EF44-4E2E-8820-41B58307018F}"/>
              </a:ext>
            </a:extLst>
          </p:cNvPr>
          <p:cNvGrpSpPr/>
          <p:nvPr/>
        </p:nvGrpSpPr>
        <p:grpSpPr>
          <a:xfrm>
            <a:off x="-19899" y="1455276"/>
            <a:ext cx="12392739" cy="748923"/>
            <a:chOff x="-19899" y="1455276"/>
            <a:chExt cx="12392739" cy="748923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46C3880C-0954-4BB4-A41E-D40FF1219469}"/>
                </a:ext>
              </a:extLst>
            </p:cNvPr>
            <p:cNvSpPr/>
            <p:nvPr/>
          </p:nvSpPr>
          <p:spPr>
            <a:xfrm>
              <a:off x="1867906" y="1509515"/>
              <a:ext cx="9091035" cy="673101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993A9557-C048-407E-8BB3-11A0B67B70D5}"/>
                </a:ext>
              </a:extLst>
            </p:cNvPr>
            <p:cNvSpPr/>
            <p:nvPr/>
          </p:nvSpPr>
          <p:spPr>
            <a:xfrm>
              <a:off x="4857563" y="1512298"/>
              <a:ext cx="963123" cy="666453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Human">
              <a:extLst>
                <a:ext uri="{FF2B5EF4-FFF2-40B4-BE49-F238E27FC236}">
                  <a16:creationId xmlns:a16="http://schemas.microsoft.com/office/drawing/2014/main" id="{D9B391B2-6505-4D11-8205-B161CC44893D}"/>
                </a:ext>
              </a:extLst>
            </p:cNvPr>
            <p:cNvSpPr txBox="1"/>
            <p:nvPr/>
          </p:nvSpPr>
          <p:spPr>
            <a:xfrm>
              <a:off x="-19899" y="1455276"/>
              <a:ext cx="2012212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Human</a:t>
              </a:r>
            </a:p>
          </p:txBody>
        </p:sp>
        <p:sp>
          <p:nvSpPr>
            <p:cNvPr id="7" name="1313 AA">
              <a:extLst>
                <a:ext uri="{FF2B5EF4-FFF2-40B4-BE49-F238E27FC236}">
                  <a16:creationId xmlns:a16="http://schemas.microsoft.com/office/drawing/2014/main" id="{02A22C42-439F-4311-BCCF-60160CFFFAAD}"/>
                </a:ext>
              </a:extLst>
            </p:cNvPr>
            <p:cNvSpPr txBox="1"/>
            <p:nvPr/>
          </p:nvSpPr>
          <p:spPr>
            <a:xfrm>
              <a:off x="10950037" y="1610103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2273</a:t>
              </a:r>
              <a:r>
                <a:rPr dirty="0"/>
                <a:t> AA</a:t>
              </a:r>
            </a:p>
          </p:txBody>
        </p:sp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74C3CD8A-19FD-422A-8D29-73AB06C272AB}"/>
                </a:ext>
              </a:extLst>
            </p:cNvPr>
            <p:cNvSpPr/>
            <p:nvPr/>
          </p:nvSpPr>
          <p:spPr>
            <a:xfrm>
              <a:off x="2096531" y="150951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130D0D19-B81E-4713-82D9-4739C7DA29A5}"/>
                </a:ext>
              </a:extLst>
            </p:cNvPr>
            <p:cNvSpPr/>
            <p:nvPr/>
          </p:nvSpPr>
          <p:spPr>
            <a:xfrm>
              <a:off x="6625623" y="1509513"/>
              <a:ext cx="151649" cy="669242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" name="Rounded Rectangle">
              <a:extLst>
                <a:ext uri="{FF2B5EF4-FFF2-40B4-BE49-F238E27FC236}">
                  <a16:creationId xmlns:a16="http://schemas.microsoft.com/office/drawing/2014/main" id="{8CCDBA8E-D06C-4DFA-B8C2-DE7D37611281}"/>
                </a:ext>
              </a:extLst>
            </p:cNvPr>
            <p:cNvSpPr/>
            <p:nvPr/>
          </p:nvSpPr>
          <p:spPr>
            <a:xfrm>
              <a:off x="9292998" y="1511508"/>
              <a:ext cx="963123" cy="667244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DFA32CC8-DC1C-49F9-8781-CE0DCF248855}"/>
                </a:ext>
              </a:extLst>
            </p:cNvPr>
            <p:cNvSpPr/>
            <p:nvPr/>
          </p:nvSpPr>
          <p:spPr>
            <a:xfrm>
              <a:off x="2628902" y="1511327"/>
              <a:ext cx="135088" cy="667424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9" name="Rounded Rectangle">
              <a:extLst>
                <a:ext uri="{FF2B5EF4-FFF2-40B4-BE49-F238E27FC236}">
                  <a16:creationId xmlns:a16="http://schemas.microsoft.com/office/drawing/2014/main" id="{6623BA40-4469-4E04-B2D9-396D005CADE6}"/>
                </a:ext>
              </a:extLst>
            </p:cNvPr>
            <p:cNvSpPr/>
            <p:nvPr/>
          </p:nvSpPr>
          <p:spPr>
            <a:xfrm>
              <a:off x="4672856" y="1509513"/>
              <a:ext cx="121736" cy="672497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" name="Rounded Rectangle">
              <a:extLst>
                <a:ext uri="{FF2B5EF4-FFF2-40B4-BE49-F238E27FC236}">
                  <a16:creationId xmlns:a16="http://schemas.microsoft.com/office/drawing/2014/main" id="{7B82C24B-E68E-41EA-9E81-0168DEA7204F}"/>
                </a:ext>
              </a:extLst>
            </p:cNvPr>
            <p:cNvSpPr/>
            <p:nvPr/>
          </p:nvSpPr>
          <p:spPr>
            <a:xfrm>
              <a:off x="6225373" y="1513377"/>
              <a:ext cx="98230" cy="669238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" name="Rounded Rectangle">
              <a:extLst>
                <a:ext uri="{FF2B5EF4-FFF2-40B4-BE49-F238E27FC236}">
                  <a16:creationId xmlns:a16="http://schemas.microsoft.com/office/drawing/2014/main" id="{7647EB16-90AD-40FE-91DE-05AA94E85EA7}"/>
                </a:ext>
              </a:extLst>
            </p:cNvPr>
            <p:cNvSpPr/>
            <p:nvPr/>
          </p:nvSpPr>
          <p:spPr>
            <a:xfrm>
              <a:off x="6371499" y="1509513"/>
              <a:ext cx="143103" cy="669238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33" name="Rounded Rectangle">
              <a:extLst>
                <a:ext uri="{FF2B5EF4-FFF2-40B4-BE49-F238E27FC236}">
                  <a16:creationId xmlns:a16="http://schemas.microsoft.com/office/drawing/2014/main" id="{CC0D44F2-7723-44D5-BF67-D6388F96BA9A}"/>
                </a:ext>
              </a:extLst>
            </p:cNvPr>
            <p:cNvSpPr/>
            <p:nvPr/>
          </p:nvSpPr>
          <p:spPr>
            <a:xfrm>
              <a:off x="3239675" y="1509513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35" name="Rounded Rectangle">
              <a:extLst>
                <a:ext uri="{FF2B5EF4-FFF2-40B4-BE49-F238E27FC236}">
                  <a16:creationId xmlns:a16="http://schemas.microsoft.com/office/drawing/2014/main" id="{B615B455-CEBF-452C-BE75-8751AC91C8AA}"/>
                </a:ext>
              </a:extLst>
            </p:cNvPr>
            <p:cNvSpPr/>
            <p:nvPr/>
          </p:nvSpPr>
          <p:spPr>
            <a:xfrm>
              <a:off x="7286279" y="1512298"/>
              <a:ext cx="1831832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6" name="Human">
            <a:extLst>
              <a:ext uri="{FF2B5EF4-FFF2-40B4-BE49-F238E27FC236}">
                <a16:creationId xmlns:a16="http://schemas.microsoft.com/office/drawing/2014/main" id="{BE9460D6-63BD-4287-8DBC-EC920DC8A341}"/>
              </a:ext>
            </a:extLst>
          </p:cNvPr>
          <p:cNvSpPr txBox="1"/>
          <p:nvPr/>
        </p:nvSpPr>
        <p:spPr>
          <a:xfrm>
            <a:off x="-2779" y="2525432"/>
            <a:ext cx="2012212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 b="0">
                <a:solidFill>
                  <a:schemeClr val="accent4">
                    <a:hueOff val="-624705"/>
                    <a:lumOff val="137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Bonobo</a:t>
            </a:r>
            <a:endParaRPr dirty="0"/>
          </a:p>
        </p:txBody>
      </p:sp>
      <p:sp>
        <p:nvSpPr>
          <p:cNvPr id="37" name="Rounded Rectangle">
            <a:extLst>
              <a:ext uri="{FF2B5EF4-FFF2-40B4-BE49-F238E27FC236}">
                <a16:creationId xmlns:a16="http://schemas.microsoft.com/office/drawing/2014/main" id="{BA7E0700-977D-44AF-9702-47C2733C8780}"/>
              </a:ext>
            </a:extLst>
          </p:cNvPr>
          <p:cNvSpPr/>
          <p:nvPr/>
        </p:nvSpPr>
        <p:spPr>
          <a:xfrm>
            <a:off x="4762060" y="2609643"/>
            <a:ext cx="963123" cy="670318"/>
          </a:xfrm>
          <a:prstGeom prst="roundRect">
            <a:avLst>
              <a:gd name="adj" fmla="val 28302"/>
            </a:avLst>
          </a:pr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8" name="1313 AA">
            <a:extLst>
              <a:ext uri="{FF2B5EF4-FFF2-40B4-BE49-F238E27FC236}">
                <a16:creationId xmlns:a16="http://schemas.microsoft.com/office/drawing/2014/main" id="{C6E8FD38-8AF8-42D8-A462-EC9961F5984E}"/>
              </a:ext>
            </a:extLst>
          </p:cNvPr>
          <p:cNvSpPr txBox="1"/>
          <p:nvPr/>
        </p:nvSpPr>
        <p:spPr>
          <a:xfrm>
            <a:off x="10675449" y="2707450"/>
            <a:ext cx="14228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2159</a:t>
            </a:r>
            <a:r>
              <a:rPr dirty="0"/>
              <a:t> AA</a:t>
            </a:r>
          </a:p>
        </p:txBody>
      </p: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FD6B93A4-EE48-485F-8742-ECCE6257E6A0}"/>
              </a:ext>
            </a:extLst>
          </p:cNvPr>
          <p:cNvSpPr/>
          <p:nvPr/>
        </p:nvSpPr>
        <p:spPr>
          <a:xfrm>
            <a:off x="2058499" y="2613502"/>
            <a:ext cx="151649" cy="666462"/>
          </a:xfrm>
          <a:prstGeom prst="roundRect">
            <a:avLst>
              <a:gd name="adj" fmla="val 283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47838382-B20C-408F-B328-FA5BD34834B7}"/>
              </a:ext>
            </a:extLst>
          </p:cNvPr>
          <p:cNvSpPr/>
          <p:nvPr/>
        </p:nvSpPr>
        <p:spPr>
          <a:xfrm>
            <a:off x="6528017" y="2609643"/>
            <a:ext cx="151649" cy="666461"/>
          </a:xfrm>
          <a:prstGeom prst="roundRect">
            <a:avLst>
              <a:gd name="adj" fmla="val 283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1" name="Rounded Rectangle">
            <a:extLst>
              <a:ext uri="{FF2B5EF4-FFF2-40B4-BE49-F238E27FC236}">
                <a16:creationId xmlns:a16="http://schemas.microsoft.com/office/drawing/2014/main" id="{067F4F83-A9F8-4B8A-99EF-761E49E5B088}"/>
              </a:ext>
            </a:extLst>
          </p:cNvPr>
          <p:cNvSpPr/>
          <p:nvPr/>
        </p:nvSpPr>
        <p:spPr>
          <a:xfrm>
            <a:off x="9209957" y="2609643"/>
            <a:ext cx="963123" cy="662693"/>
          </a:xfrm>
          <a:prstGeom prst="roundRect">
            <a:avLst>
              <a:gd name="adj" fmla="val 28302"/>
            </a:avLst>
          </a:pr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" name="Rounded Rectangle">
            <a:extLst>
              <a:ext uri="{FF2B5EF4-FFF2-40B4-BE49-F238E27FC236}">
                <a16:creationId xmlns:a16="http://schemas.microsoft.com/office/drawing/2014/main" id="{CB824D57-6970-4037-A307-585923591BEB}"/>
              </a:ext>
            </a:extLst>
          </p:cNvPr>
          <p:cNvSpPr/>
          <p:nvPr/>
        </p:nvSpPr>
        <p:spPr>
          <a:xfrm>
            <a:off x="2531296" y="2608675"/>
            <a:ext cx="191407" cy="673101"/>
          </a:xfrm>
          <a:prstGeom prst="roundRect">
            <a:avLst>
              <a:gd name="adj" fmla="val 28302"/>
            </a:avLst>
          </a:prstGeom>
          <a:solidFill>
            <a:srgbClr val="D94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3" name="Rounded Rectangle">
            <a:extLst>
              <a:ext uri="{FF2B5EF4-FFF2-40B4-BE49-F238E27FC236}">
                <a16:creationId xmlns:a16="http://schemas.microsoft.com/office/drawing/2014/main" id="{DFE7DDB3-8539-40F4-92CC-1B4B10302368}"/>
              </a:ext>
            </a:extLst>
          </p:cNvPr>
          <p:cNvSpPr/>
          <p:nvPr/>
        </p:nvSpPr>
        <p:spPr>
          <a:xfrm>
            <a:off x="4585484" y="2617268"/>
            <a:ext cx="131093" cy="662693"/>
          </a:xfrm>
          <a:prstGeom prst="roundRect">
            <a:avLst>
              <a:gd name="adj" fmla="val 28302"/>
            </a:avLst>
          </a:prstGeom>
          <a:solidFill>
            <a:srgbClr val="D94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45" name="Rounded Rectangle">
            <a:extLst>
              <a:ext uri="{FF2B5EF4-FFF2-40B4-BE49-F238E27FC236}">
                <a16:creationId xmlns:a16="http://schemas.microsoft.com/office/drawing/2014/main" id="{B37FB175-A9CE-4231-949B-9264E666A0D2}"/>
              </a:ext>
            </a:extLst>
          </p:cNvPr>
          <p:cNvSpPr/>
          <p:nvPr/>
        </p:nvSpPr>
        <p:spPr>
          <a:xfrm>
            <a:off x="6277572" y="2612073"/>
            <a:ext cx="121736" cy="666461"/>
          </a:xfrm>
          <a:prstGeom prst="roundRect">
            <a:avLst>
              <a:gd name="adj" fmla="val 28302"/>
            </a:avLst>
          </a:prstGeom>
          <a:solidFill>
            <a:srgbClr val="D94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" name="Rounded Rectangle">
            <a:extLst>
              <a:ext uri="{FF2B5EF4-FFF2-40B4-BE49-F238E27FC236}">
                <a16:creationId xmlns:a16="http://schemas.microsoft.com/office/drawing/2014/main" id="{7B9D1CBF-E448-48A6-83B1-251C271F2BA0}"/>
              </a:ext>
            </a:extLst>
          </p:cNvPr>
          <p:cNvSpPr/>
          <p:nvPr/>
        </p:nvSpPr>
        <p:spPr>
          <a:xfrm>
            <a:off x="3115656" y="2611096"/>
            <a:ext cx="1370210" cy="668865"/>
          </a:xfrm>
          <a:prstGeom prst="roundRect">
            <a:avLst>
              <a:gd name="adj" fmla="val 28302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47" name="Rounded Rectangle">
            <a:extLst>
              <a:ext uri="{FF2B5EF4-FFF2-40B4-BE49-F238E27FC236}">
                <a16:creationId xmlns:a16="http://schemas.microsoft.com/office/drawing/2014/main" id="{785CDD64-F22F-4494-8301-D002731F9FC8}"/>
              </a:ext>
            </a:extLst>
          </p:cNvPr>
          <p:cNvSpPr/>
          <p:nvPr/>
        </p:nvSpPr>
        <p:spPr>
          <a:xfrm>
            <a:off x="7188673" y="2609647"/>
            <a:ext cx="1831832" cy="670314"/>
          </a:xfrm>
          <a:prstGeom prst="roundRect">
            <a:avLst>
              <a:gd name="adj" fmla="val 28302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9" name="91%">
            <a:extLst>
              <a:ext uri="{FF2B5EF4-FFF2-40B4-BE49-F238E27FC236}">
                <a16:creationId xmlns:a16="http://schemas.microsoft.com/office/drawing/2014/main" id="{BA2E81D9-A124-419F-A45C-D7BE664293CC}"/>
              </a:ext>
            </a:extLst>
          </p:cNvPr>
          <p:cNvSpPr txBox="1"/>
          <p:nvPr/>
        </p:nvSpPr>
        <p:spPr>
          <a:xfrm>
            <a:off x="11969030" y="2608398"/>
            <a:ext cx="9008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9</a:t>
            </a:r>
            <a:r>
              <a:rPr lang="en-US" dirty="0"/>
              <a:t>9</a:t>
            </a:r>
            <a:r>
              <a:rPr dirty="0"/>
              <a:t>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E460E5-16B3-431C-8E4D-BA17B132231B}"/>
              </a:ext>
            </a:extLst>
          </p:cNvPr>
          <p:cNvGrpSpPr/>
          <p:nvPr/>
        </p:nvGrpSpPr>
        <p:grpSpPr>
          <a:xfrm>
            <a:off x="56286" y="6283705"/>
            <a:ext cx="10586046" cy="1618636"/>
            <a:chOff x="-17578" y="3679601"/>
            <a:chExt cx="10666963" cy="1618636"/>
          </a:xfrm>
        </p:grpSpPr>
        <p:sp>
          <p:nvSpPr>
            <p:cNvPr id="50" name="Human">
              <a:extLst>
                <a:ext uri="{FF2B5EF4-FFF2-40B4-BE49-F238E27FC236}">
                  <a16:creationId xmlns:a16="http://schemas.microsoft.com/office/drawing/2014/main" id="{8F23CB90-B7B8-4F70-9E38-9F0C4526A4A1}"/>
                </a:ext>
              </a:extLst>
            </p:cNvPr>
            <p:cNvSpPr txBox="1"/>
            <p:nvPr/>
          </p:nvSpPr>
          <p:spPr>
            <a:xfrm>
              <a:off x="-17578" y="3679601"/>
              <a:ext cx="2303731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C. Elegans</a:t>
              </a:r>
              <a:endParaRPr dirty="0"/>
            </a:p>
          </p:txBody>
        </p:sp>
        <p:sp>
          <p:nvSpPr>
            <p:cNvPr id="51" name="Rounded Rectangle">
              <a:extLst>
                <a:ext uri="{FF2B5EF4-FFF2-40B4-BE49-F238E27FC236}">
                  <a16:creationId xmlns:a16="http://schemas.microsoft.com/office/drawing/2014/main" id="{55D7795E-E519-44F6-A029-D4C0B4D5094D}"/>
                </a:ext>
              </a:extLst>
            </p:cNvPr>
            <p:cNvSpPr/>
            <p:nvPr/>
          </p:nvSpPr>
          <p:spPr>
            <a:xfrm>
              <a:off x="2289548" y="3738657"/>
              <a:ext cx="6136369" cy="670318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" name="Rounded Rectangle">
              <a:extLst>
                <a:ext uri="{FF2B5EF4-FFF2-40B4-BE49-F238E27FC236}">
                  <a16:creationId xmlns:a16="http://schemas.microsoft.com/office/drawing/2014/main" id="{D89EC062-EA74-4692-BEE1-7BFFB8EFEDC5}"/>
                </a:ext>
              </a:extLst>
            </p:cNvPr>
            <p:cNvSpPr/>
            <p:nvPr/>
          </p:nvSpPr>
          <p:spPr>
            <a:xfrm>
              <a:off x="4635525" y="3736659"/>
              <a:ext cx="963123" cy="673101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53" name="Rounded Rectangle">
              <a:extLst>
                <a:ext uri="{FF2B5EF4-FFF2-40B4-BE49-F238E27FC236}">
                  <a16:creationId xmlns:a16="http://schemas.microsoft.com/office/drawing/2014/main" id="{84142602-84C3-40E1-ABC1-16AF12550913}"/>
                </a:ext>
              </a:extLst>
            </p:cNvPr>
            <p:cNvSpPr/>
            <p:nvPr/>
          </p:nvSpPr>
          <p:spPr>
            <a:xfrm>
              <a:off x="2661101" y="373587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" name="Rounded Rectangle">
              <a:extLst>
                <a:ext uri="{FF2B5EF4-FFF2-40B4-BE49-F238E27FC236}">
                  <a16:creationId xmlns:a16="http://schemas.microsoft.com/office/drawing/2014/main" id="{B604741A-6001-4C2A-82CE-C537D0D71B71}"/>
                </a:ext>
              </a:extLst>
            </p:cNvPr>
            <p:cNvSpPr/>
            <p:nvPr/>
          </p:nvSpPr>
          <p:spPr>
            <a:xfrm>
              <a:off x="7498866" y="3735872"/>
              <a:ext cx="751090" cy="673101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" name="Rounded Rectangle">
              <a:extLst>
                <a:ext uri="{FF2B5EF4-FFF2-40B4-BE49-F238E27FC236}">
                  <a16:creationId xmlns:a16="http://schemas.microsoft.com/office/drawing/2014/main" id="{01705D98-1A6C-415E-9F9C-2B4B41C13BF8}"/>
                </a:ext>
              </a:extLst>
            </p:cNvPr>
            <p:cNvSpPr/>
            <p:nvPr/>
          </p:nvSpPr>
          <p:spPr>
            <a:xfrm>
              <a:off x="2467024" y="3735872"/>
              <a:ext cx="134501" cy="673888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C6AA34D0-6051-4CE4-B2BE-AB90A636F915}"/>
                </a:ext>
              </a:extLst>
            </p:cNvPr>
            <p:cNvSpPr/>
            <p:nvPr/>
          </p:nvSpPr>
          <p:spPr>
            <a:xfrm>
              <a:off x="7303419" y="3735872"/>
              <a:ext cx="121736" cy="673101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" name="Rounded Rectangle">
              <a:extLst>
                <a:ext uri="{FF2B5EF4-FFF2-40B4-BE49-F238E27FC236}">
                  <a16:creationId xmlns:a16="http://schemas.microsoft.com/office/drawing/2014/main" id="{92050BBB-5EE4-4DE4-824C-1B2962A4EBC3}"/>
                </a:ext>
              </a:extLst>
            </p:cNvPr>
            <p:cNvSpPr/>
            <p:nvPr/>
          </p:nvSpPr>
          <p:spPr>
            <a:xfrm>
              <a:off x="5842912" y="3735872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62" name="1313 AA">
              <a:extLst>
                <a:ext uri="{FF2B5EF4-FFF2-40B4-BE49-F238E27FC236}">
                  <a16:creationId xmlns:a16="http://schemas.microsoft.com/office/drawing/2014/main" id="{7ED6784D-7DC8-48CF-AFB2-4696214E43C2}"/>
                </a:ext>
              </a:extLst>
            </p:cNvPr>
            <p:cNvSpPr txBox="1"/>
            <p:nvPr/>
          </p:nvSpPr>
          <p:spPr>
            <a:xfrm>
              <a:off x="8364833" y="3829742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1564</a:t>
              </a:r>
              <a:r>
                <a:rPr dirty="0"/>
                <a:t> AA</a:t>
              </a:r>
            </a:p>
          </p:txBody>
        </p:sp>
        <p:sp>
          <p:nvSpPr>
            <p:cNvPr id="63" name="Rounded Rectangle">
              <a:extLst>
                <a:ext uri="{FF2B5EF4-FFF2-40B4-BE49-F238E27FC236}">
                  <a16:creationId xmlns:a16="http://schemas.microsoft.com/office/drawing/2014/main" id="{0A4D8784-FA68-4643-94A2-43A86B975039}"/>
                </a:ext>
              </a:extLst>
            </p:cNvPr>
            <p:cNvSpPr/>
            <p:nvPr/>
          </p:nvSpPr>
          <p:spPr>
            <a:xfrm>
              <a:off x="2989566" y="3736659"/>
              <a:ext cx="134501" cy="673101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" name="Rounded Rectangle">
              <a:extLst>
                <a:ext uri="{FF2B5EF4-FFF2-40B4-BE49-F238E27FC236}">
                  <a16:creationId xmlns:a16="http://schemas.microsoft.com/office/drawing/2014/main" id="{AEEF6A23-B0BA-4939-90EC-2488D104584A}"/>
                </a:ext>
              </a:extLst>
            </p:cNvPr>
            <p:cNvSpPr/>
            <p:nvPr/>
          </p:nvSpPr>
          <p:spPr>
            <a:xfrm>
              <a:off x="3374635" y="3738657"/>
              <a:ext cx="141183" cy="667533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65" name="Rounded Rectangle">
              <a:extLst>
                <a:ext uri="{FF2B5EF4-FFF2-40B4-BE49-F238E27FC236}">
                  <a16:creationId xmlns:a16="http://schemas.microsoft.com/office/drawing/2014/main" id="{6838F751-DE26-4F14-9D16-9909D1B11681}"/>
                </a:ext>
              </a:extLst>
            </p:cNvPr>
            <p:cNvSpPr/>
            <p:nvPr/>
          </p:nvSpPr>
          <p:spPr>
            <a:xfrm>
              <a:off x="3561334" y="3738657"/>
              <a:ext cx="147180" cy="667533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66" name="Rounded Rectangle">
              <a:extLst>
                <a:ext uri="{FF2B5EF4-FFF2-40B4-BE49-F238E27FC236}">
                  <a16:creationId xmlns:a16="http://schemas.microsoft.com/office/drawing/2014/main" id="{BD491A1A-A897-44CA-AE63-FBA8F7A30B39}"/>
                </a:ext>
              </a:extLst>
            </p:cNvPr>
            <p:cNvSpPr/>
            <p:nvPr/>
          </p:nvSpPr>
          <p:spPr>
            <a:xfrm>
              <a:off x="3756786" y="3738657"/>
              <a:ext cx="147180" cy="667533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7" name="Rounded Rectangle">
              <a:extLst>
                <a:ext uri="{FF2B5EF4-FFF2-40B4-BE49-F238E27FC236}">
                  <a16:creationId xmlns:a16="http://schemas.microsoft.com/office/drawing/2014/main" id="{F8463D74-61F8-49B2-B541-DEBA9C0A4D88}"/>
                </a:ext>
              </a:extLst>
            </p:cNvPr>
            <p:cNvSpPr/>
            <p:nvPr/>
          </p:nvSpPr>
          <p:spPr>
            <a:xfrm>
              <a:off x="3977676" y="3736659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" name="Rounded Rectangle">
              <a:extLst>
                <a:ext uri="{FF2B5EF4-FFF2-40B4-BE49-F238E27FC236}">
                  <a16:creationId xmlns:a16="http://schemas.microsoft.com/office/drawing/2014/main" id="{A339F501-DEDA-404B-9AE3-127536FECEDD}"/>
                </a:ext>
              </a:extLst>
            </p:cNvPr>
            <p:cNvSpPr/>
            <p:nvPr/>
          </p:nvSpPr>
          <p:spPr>
            <a:xfrm>
              <a:off x="4171518" y="3735872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" name="Rounded Rectangle">
              <a:extLst>
                <a:ext uri="{FF2B5EF4-FFF2-40B4-BE49-F238E27FC236}">
                  <a16:creationId xmlns:a16="http://schemas.microsoft.com/office/drawing/2014/main" id="{440FB2E4-AF45-4610-B18C-757EFE1071FB}"/>
                </a:ext>
              </a:extLst>
            </p:cNvPr>
            <p:cNvSpPr/>
            <p:nvPr/>
          </p:nvSpPr>
          <p:spPr>
            <a:xfrm>
              <a:off x="4368684" y="3736659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145B64AF-0110-45AF-B0C3-473487D06B9A}"/>
                </a:ext>
              </a:extLst>
            </p:cNvPr>
            <p:cNvSpPr/>
            <p:nvPr/>
          </p:nvSpPr>
          <p:spPr>
            <a:xfrm rot="16200000">
              <a:off x="3808663" y="3968642"/>
              <a:ext cx="312823" cy="1193484"/>
            </a:xfrm>
            <a:prstGeom prst="leftBrac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1" name="SM-ATX">
              <a:extLst>
                <a:ext uri="{FF2B5EF4-FFF2-40B4-BE49-F238E27FC236}">
                  <a16:creationId xmlns:a16="http://schemas.microsoft.com/office/drawing/2014/main" id="{9CC81515-E984-41BC-8A8E-6DC331F1FD68}"/>
                </a:ext>
              </a:extLst>
            </p:cNvPr>
            <p:cNvSpPr txBox="1"/>
            <p:nvPr/>
          </p:nvSpPr>
          <p:spPr>
            <a:xfrm>
              <a:off x="1768255" y="4764758"/>
              <a:ext cx="4603979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8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Similar to ABC2 Membrane 3</a:t>
              </a:r>
              <a:endParaRPr dirty="0"/>
            </a:p>
          </p:txBody>
        </p:sp>
        <p:sp>
          <p:nvSpPr>
            <p:cNvPr id="72" name="91%">
              <a:extLst>
                <a:ext uri="{FF2B5EF4-FFF2-40B4-BE49-F238E27FC236}">
                  <a16:creationId xmlns:a16="http://schemas.microsoft.com/office/drawing/2014/main" id="{B123978D-79C7-46BD-AE6E-9C1F3790280A}"/>
                </a:ext>
              </a:extLst>
            </p:cNvPr>
            <p:cNvSpPr txBox="1"/>
            <p:nvPr/>
          </p:nvSpPr>
          <p:spPr>
            <a:xfrm>
              <a:off x="9748496" y="3729154"/>
              <a:ext cx="90088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6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27</a:t>
              </a:r>
              <a:r>
                <a:rPr dirty="0"/>
                <a:t>%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A4C9A9-FC5F-4A48-83F2-C2E1D17A2B5E}"/>
              </a:ext>
            </a:extLst>
          </p:cNvPr>
          <p:cNvGrpSpPr/>
          <p:nvPr/>
        </p:nvGrpSpPr>
        <p:grpSpPr>
          <a:xfrm>
            <a:off x="0" y="7984560"/>
            <a:ext cx="8160584" cy="748923"/>
            <a:chOff x="-1409000" y="3718377"/>
            <a:chExt cx="8341117" cy="748923"/>
          </a:xfrm>
        </p:grpSpPr>
        <p:sp>
          <p:nvSpPr>
            <p:cNvPr id="61" name="Human">
              <a:extLst>
                <a:ext uri="{FF2B5EF4-FFF2-40B4-BE49-F238E27FC236}">
                  <a16:creationId xmlns:a16="http://schemas.microsoft.com/office/drawing/2014/main" id="{5F71366A-AF7B-4661-90AA-556F5B11B433}"/>
                </a:ext>
              </a:extLst>
            </p:cNvPr>
            <p:cNvSpPr txBox="1"/>
            <p:nvPr/>
          </p:nvSpPr>
          <p:spPr>
            <a:xfrm>
              <a:off x="-1409000" y="3718377"/>
              <a:ext cx="3899868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D. Melanogaster</a:t>
              </a:r>
              <a:endParaRPr dirty="0"/>
            </a:p>
          </p:txBody>
        </p:sp>
        <p:sp>
          <p:nvSpPr>
            <p:cNvPr id="73" name="Rounded Rectangle">
              <a:extLst>
                <a:ext uri="{FF2B5EF4-FFF2-40B4-BE49-F238E27FC236}">
                  <a16:creationId xmlns:a16="http://schemas.microsoft.com/office/drawing/2014/main" id="{ADE82F6E-69E0-4FFF-9962-F50E66EA83DB}"/>
                </a:ext>
              </a:extLst>
            </p:cNvPr>
            <p:cNvSpPr/>
            <p:nvPr/>
          </p:nvSpPr>
          <p:spPr>
            <a:xfrm>
              <a:off x="2467657" y="3757679"/>
              <a:ext cx="2454531" cy="670318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" name="Rounded Rectangle">
              <a:extLst>
                <a:ext uri="{FF2B5EF4-FFF2-40B4-BE49-F238E27FC236}">
                  <a16:creationId xmlns:a16="http://schemas.microsoft.com/office/drawing/2014/main" id="{7088D76F-EBF0-4F34-B951-26935B2376AE}"/>
                </a:ext>
              </a:extLst>
            </p:cNvPr>
            <p:cNvSpPr/>
            <p:nvPr/>
          </p:nvSpPr>
          <p:spPr>
            <a:xfrm>
              <a:off x="3018533" y="3756287"/>
              <a:ext cx="1370210" cy="670319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80" name="1313 AA">
              <a:extLst>
                <a:ext uri="{FF2B5EF4-FFF2-40B4-BE49-F238E27FC236}">
                  <a16:creationId xmlns:a16="http://schemas.microsoft.com/office/drawing/2014/main" id="{EF8BFFA1-51D4-417A-ADA2-AE8A323CC166}"/>
                </a:ext>
              </a:extLst>
            </p:cNvPr>
            <p:cNvSpPr txBox="1"/>
            <p:nvPr/>
          </p:nvSpPr>
          <p:spPr>
            <a:xfrm>
              <a:off x="4758735" y="3856874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388</a:t>
              </a:r>
              <a:r>
                <a:rPr dirty="0"/>
                <a:t> AA</a:t>
              </a:r>
            </a:p>
          </p:txBody>
        </p:sp>
        <p:sp>
          <p:nvSpPr>
            <p:cNvPr id="83" name="Rounded Rectangle">
              <a:extLst>
                <a:ext uri="{FF2B5EF4-FFF2-40B4-BE49-F238E27FC236}">
                  <a16:creationId xmlns:a16="http://schemas.microsoft.com/office/drawing/2014/main" id="{829B6676-642B-4C5C-AFB0-F6BCDB80CEE2}"/>
                </a:ext>
              </a:extLst>
            </p:cNvPr>
            <p:cNvSpPr/>
            <p:nvPr/>
          </p:nvSpPr>
          <p:spPr>
            <a:xfrm>
              <a:off x="2767986" y="3756286"/>
              <a:ext cx="105631" cy="647025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" name="Rounded Rectangle">
              <a:extLst>
                <a:ext uri="{FF2B5EF4-FFF2-40B4-BE49-F238E27FC236}">
                  <a16:creationId xmlns:a16="http://schemas.microsoft.com/office/drawing/2014/main" id="{E29021DD-A942-46D6-9D72-540BA6EEB835}"/>
                </a:ext>
              </a:extLst>
            </p:cNvPr>
            <p:cNvSpPr/>
            <p:nvPr/>
          </p:nvSpPr>
          <p:spPr>
            <a:xfrm>
              <a:off x="4533661" y="3756288"/>
              <a:ext cx="122035" cy="647024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" name="91%">
              <a:extLst>
                <a:ext uri="{FF2B5EF4-FFF2-40B4-BE49-F238E27FC236}">
                  <a16:creationId xmlns:a16="http://schemas.microsoft.com/office/drawing/2014/main" id="{B312EC76-43ED-431C-BAF9-7941EB6E8F91}"/>
                </a:ext>
              </a:extLst>
            </p:cNvPr>
            <p:cNvSpPr txBox="1"/>
            <p:nvPr/>
          </p:nvSpPr>
          <p:spPr>
            <a:xfrm>
              <a:off x="6031228" y="3746721"/>
              <a:ext cx="90088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6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29</a:t>
              </a:r>
              <a:r>
                <a:rPr dirty="0"/>
                <a:t>%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9A49BD-3E5B-45A2-9ABD-412E0C668FBB}"/>
              </a:ext>
            </a:extLst>
          </p:cNvPr>
          <p:cNvGrpSpPr/>
          <p:nvPr/>
        </p:nvGrpSpPr>
        <p:grpSpPr>
          <a:xfrm>
            <a:off x="-92733" y="3573884"/>
            <a:ext cx="12392739" cy="748923"/>
            <a:chOff x="-19899" y="1455276"/>
            <a:chExt cx="12392739" cy="748923"/>
          </a:xfrm>
        </p:grpSpPr>
        <p:sp>
          <p:nvSpPr>
            <p:cNvPr id="92" name="Rounded Rectangle">
              <a:extLst>
                <a:ext uri="{FF2B5EF4-FFF2-40B4-BE49-F238E27FC236}">
                  <a16:creationId xmlns:a16="http://schemas.microsoft.com/office/drawing/2014/main" id="{799DC230-789E-4BA0-9978-5EC5594CFB9B}"/>
                </a:ext>
              </a:extLst>
            </p:cNvPr>
            <p:cNvSpPr/>
            <p:nvPr/>
          </p:nvSpPr>
          <p:spPr>
            <a:xfrm>
              <a:off x="1867906" y="1509515"/>
              <a:ext cx="9154965" cy="673101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3" name="Rounded Rectangle">
              <a:extLst>
                <a:ext uri="{FF2B5EF4-FFF2-40B4-BE49-F238E27FC236}">
                  <a16:creationId xmlns:a16="http://schemas.microsoft.com/office/drawing/2014/main" id="{AE6A9D62-B0B4-4B86-BE62-E0A8933EEB91}"/>
                </a:ext>
              </a:extLst>
            </p:cNvPr>
            <p:cNvSpPr/>
            <p:nvPr/>
          </p:nvSpPr>
          <p:spPr>
            <a:xfrm>
              <a:off x="4843165" y="1512298"/>
              <a:ext cx="963123" cy="662581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94" name="Human">
              <a:extLst>
                <a:ext uri="{FF2B5EF4-FFF2-40B4-BE49-F238E27FC236}">
                  <a16:creationId xmlns:a16="http://schemas.microsoft.com/office/drawing/2014/main" id="{E41A49D8-18A3-4C41-BF3B-B1E163D66F90}"/>
                </a:ext>
              </a:extLst>
            </p:cNvPr>
            <p:cNvSpPr txBox="1"/>
            <p:nvPr/>
          </p:nvSpPr>
          <p:spPr>
            <a:xfrm>
              <a:off x="-19899" y="1455276"/>
              <a:ext cx="2012212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Mouse</a:t>
              </a:r>
              <a:endParaRPr dirty="0"/>
            </a:p>
          </p:txBody>
        </p:sp>
        <p:sp>
          <p:nvSpPr>
            <p:cNvPr id="95" name="1313 AA">
              <a:extLst>
                <a:ext uri="{FF2B5EF4-FFF2-40B4-BE49-F238E27FC236}">
                  <a16:creationId xmlns:a16="http://schemas.microsoft.com/office/drawing/2014/main" id="{B7DCA582-EE43-440D-8655-8324AD452A3A}"/>
                </a:ext>
              </a:extLst>
            </p:cNvPr>
            <p:cNvSpPr txBox="1"/>
            <p:nvPr/>
          </p:nvSpPr>
          <p:spPr>
            <a:xfrm>
              <a:off x="10950037" y="1610103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2310</a:t>
              </a:r>
              <a:r>
                <a:rPr dirty="0"/>
                <a:t> AA</a:t>
              </a:r>
            </a:p>
          </p:txBody>
        </p:sp>
        <p:sp>
          <p:nvSpPr>
            <p:cNvPr id="96" name="Rounded Rectangle">
              <a:extLst>
                <a:ext uri="{FF2B5EF4-FFF2-40B4-BE49-F238E27FC236}">
                  <a16:creationId xmlns:a16="http://schemas.microsoft.com/office/drawing/2014/main" id="{783121CA-F86E-4826-9B11-45BF5CF8A911}"/>
                </a:ext>
              </a:extLst>
            </p:cNvPr>
            <p:cNvSpPr/>
            <p:nvPr/>
          </p:nvSpPr>
          <p:spPr>
            <a:xfrm>
              <a:off x="2096531" y="150951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7" name="Rounded Rectangle">
              <a:extLst>
                <a:ext uri="{FF2B5EF4-FFF2-40B4-BE49-F238E27FC236}">
                  <a16:creationId xmlns:a16="http://schemas.microsoft.com/office/drawing/2014/main" id="{17FA336D-90D6-453C-B758-8862D30BFF72}"/>
                </a:ext>
              </a:extLst>
            </p:cNvPr>
            <p:cNvSpPr/>
            <p:nvPr/>
          </p:nvSpPr>
          <p:spPr>
            <a:xfrm>
              <a:off x="6625623" y="150565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98" name="Rounded Rectangle">
              <a:extLst>
                <a:ext uri="{FF2B5EF4-FFF2-40B4-BE49-F238E27FC236}">
                  <a16:creationId xmlns:a16="http://schemas.microsoft.com/office/drawing/2014/main" id="{5B589FF0-E8CB-4BEA-AE4D-6DF5571A62C3}"/>
                </a:ext>
              </a:extLst>
            </p:cNvPr>
            <p:cNvSpPr/>
            <p:nvPr/>
          </p:nvSpPr>
          <p:spPr>
            <a:xfrm>
              <a:off x="9350348" y="1526580"/>
              <a:ext cx="963123" cy="666459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03" name="Rounded Rectangle">
              <a:extLst>
                <a:ext uri="{FF2B5EF4-FFF2-40B4-BE49-F238E27FC236}">
                  <a16:creationId xmlns:a16="http://schemas.microsoft.com/office/drawing/2014/main" id="{8532E8D8-FD39-4EA9-A5DF-79DADFDEE24F}"/>
                </a:ext>
              </a:extLst>
            </p:cNvPr>
            <p:cNvSpPr/>
            <p:nvPr/>
          </p:nvSpPr>
          <p:spPr>
            <a:xfrm>
              <a:off x="3239675" y="1509513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04" name="Rounded Rectangle">
              <a:extLst>
                <a:ext uri="{FF2B5EF4-FFF2-40B4-BE49-F238E27FC236}">
                  <a16:creationId xmlns:a16="http://schemas.microsoft.com/office/drawing/2014/main" id="{8D4AFDFC-33F3-47F5-8D0D-9A4CDDE41B9B}"/>
                </a:ext>
              </a:extLst>
            </p:cNvPr>
            <p:cNvSpPr/>
            <p:nvPr/>
          </p:nvSpPr>
          <p:spPr>
            <a:xfrm>
              <a:off x="7287571" y="1513909"/>
              <a:ext cx="1831832" cy="671490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sp>
        <p:nvSpPr>
          <p:cNvPr id="105" name="91%">
            <a:extLst>
              <a:ext uri="{FF2B5EF4-FFF2-40B4-BE49-F238E27FC236}">
                <a16:creationId xmlns:a16="http://schemas.microsoft.com/office/drawing/2014/main" id="{34B2B4F9-936A-436D-AF74-58A03AD69523}"/>
              </a:ext>
            </a:extLst>
          </p:cNvPr>
          <p:cNvSpPr txBox="1"/>
          <p:nvPr/>
        </p:nvSpPr>
        <p:spPr>
          <a:xfrm>
            <a:off x="12110518" y="3632517"/>
            <a:ext cx="9008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87</a:t>
            </a:r>
            <a:r>
              <a:rPr dirty="0"/>
              <a:t>%</a:t>
            </a:r>
          </a:p>
        </p:txBody>
      </p:sp>
      <p:sp>
        <p:nvSpPr>
          <p:cNvPr id="81" name="Rounded Rectangle">
            <a:extLst>
              <a:ext uri="{FF2B5EF4-FFF2-40B4-BE49-F238E27FC236}">
                <a16:creationId xmlns:a16="http://schemas.microsoft.com/office/drawing/2014/main" id="{4F847462-B5D2-4DA7-BACA-5B2F37DEDBAC}"/>
              </a:ext>
            </a:extLst>
          </p:cNvPr>
          <p:cNvSpPr/>
          <p:nvPr/>
        </p:nvSpPr>
        <p:spPr>
          <a:xfrm>
            <a:off x="6100119" y="2610181"/>
            <a:ext cx="121736" cy="666461"/>
          </a:xfrm>
          <a:prstGeom prst="roundRect">
            <a:avLst>
              <a:gd name="adj" fmla="val 28302"/>
            </a:avLst>
          </a:prstGeom>
          <a:solidFill>
            <a:srgbClr val="D943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D021A5-0A8F-41A1-BC6B-C1EE3F3949DD}"/>
              </a:ext>
            </a:extLst>
          </p:cNvPr>
          <p:cNvGrpSpPr/>
          <p:nvPr/>
        </p:nvGrpSpPr>
        <p:grpSpPr>
          <a:xfrm>
            <a:off x="-35383" y="4606307"/>
            <a:ext cx="12392739" cy="675887"/>
            <a:chOff x="-19899" y="1509513"/>
            <a:chExt cx="12392739" cy="675887"/>
          </a:xfrm>
        </p:grpSpPr>
        <p:sp>
          <p:nvSpPr>
            <p:cNvPr id="84" name="Rounded Rectangle">
              <a:extLst>
                <a:ext uri="{FF2B5EF4-FFF2-40B4-BE49-F238E27FC236}">
                  <a16:creationId xmlns:a16="http://schemas.microsoft.com/office/drawing/2014/main" id="{07612BD8-215A-42AD-BE6E-E4D4329FE477}"/>
                </a:ext>
              </a:extLst>
            </p:cNvPr>
            <p:cNvSpPr/>
            <p:nvPr/>
          </p:nvSpPr>
          <p:spPr>
            <a:xfrm>
              <a:off x="1867906" y="1509515"/>
              <a:ext cx="9024781" cy="673101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" name="Rounded Rectangle">
              <a:extLst>
                <a:ext uri="{FF2B5EF4-FFF2-40B4-BE49-F238E27FC236}">
                  <a16:creationId xmlns:a16="http://schemas.microsoft.com/office/drawing/2014/main" id="{97269C6E-29FC-44FB-ABC6-9BD9F84F2231}"/>
                </a:ext>
              </a:extLst>
            </p:cNvPr>
            <p:cNvSpPr/>
            <p:nvPr/>
          </p:nvSpPr>
          <p:spPr>
            <a:xfrm>
              <a:off x="5320932" y="1510305"/>
              <a:ext cx="963123" cy="673101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" name="Human">
              <a:extLst>
                <a:ext uri="{FF2B5EF4-FFF2-40B4-BE49-F238E27FC236}">
                  <a16:creationId xmlns:a16="http://schemas.microsoft.com/office/drawing/2014/main" id="{6276F7B8-E20D-4C74-A29E-39E8620DB726}"/>
                </a:ext>
              </a:extLst>
            </p:cNvPr>
            <p:cNvSpPr txBox="1"/>
            <p:nvPr/>
          </p:nvSpPr>
          <p:spPr>
            <a:xfrm>
              <a:off x="-19899" y="1562998"/>
              <a:ext cx="2012212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/>
                <a:t>Zebrafish A</a:t>
              </a:r>
              <a:endParaRPr sz="2800" dirty="0"/>
            </a:p>
          </p:txBody>
        </p:sp>
        <p:sp>
          <p:nvSpPr>
            <p:cNvPr id="88" name="1313 AA">
              <a:extLst>
                <a:ext uri="{FF2B5EF4-FFF2-40B4-BE49-F238E27FC236}">
                  <a16:creationId xmlns:a16="http://schemas.microsoft.com/office/drawing/2014/main" id="{BAAD3B85-FF33-418A-8276-DAF9C6A21115}"/>
                </a:ext>
              </a:extLst>
            </p:cNvPr>
            <p:cNvSpPr txBox="1"/>
            <p:nvPr/>
          </p:nvSpPr>
          <p:spPr>
            <a:xfrm>
              <a:off x="10950037" y="1610103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2277</a:t>
              </a:r>
              <a:r>
                <a:rPr dirty="0"/>
                <a:t> AA</a:t>
              </a: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3EB8FB6D-5E0F-4853-810E-EF54F96B1727}"/>
                </a:ext>
              </a:extLst>
            </p:cNvPr>
            <p:cNvSpPr/>
            <p:nvPr/>
          </p:nvSpPr>
          <p:spPr>
            <a:xfrm>
              <a:off x="2096531" y="150951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0" name="Rounded Rectangle">
              <a:extLst>
                <a:ext uri="{FF2B5EF4-FFF2-40B4-BE49-F238E27FC236}">
                  <a16:creationId xmlns:a16="http://schemas.microsoft.com/office/drawing/2014/main" id="{5C551712-DC59-416E-AF25-AA6FBA7C5749}"/>
                </a:ext>
              </a:extLst>
            </p:cNvPr>
            <p:cNvSpPr/>
            <p:nvPr/>
          </p:nvSpPr>
          <p:spPr>
            <a:xfrm>
              <a:off x="9292998" y="1511507"/>
              <a:ext cx="963123" cy="673101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07" name="Rounded Rectangle">
              <a:extLst>
                <a:ext uri="{FF2B5EF4-FFF2-40B4-BE49-F238E27FC236}">
                  <a16:creationId xmlns:a16="http://schemas.microsoft.com/office/drawing/2014/main" id="{660212D3-F6FC-4AFD-91F1-285526164FD8}"/>
                </a:ext>
              </a:extLst>
            </p:cNvPr>
            <p:cNvSpPr/>
            <p:nvPr/>
          </p:nvSpPr>
          <p:spPr>
            <a:xfrm>
              <a:off x="6371499" y="1509513"/>
              <a:ext cx="143103" cy="675886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08" name="Rounded Rectangle">
              <a:extLst>
                <a:ext uri="{FF2B5EF4-FFF2-40B4-BE49-F238E27FC236}">
                  <a16:creationId xmlns:a16="http://schemas.microsoft.com/office/drawing/2014/main" id="{39BE8C7F-2D66-4EAD-9B3E-35960482DB6F}"/>
                </a:ext>
              </a:extLst>
            </p:cNvPr>
            <p:cNvSpPr/>
            <p:nvPr/>
          </p:nvSpPr>
          <p:spPr>
            <a:xfrm>
              <a:off x="3621866" y="1509513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09" name="Rounded Rectangle">
              <a:extLst>
                <a:ext uri="{FF2B5EF4-FFF2-40B4-BE49-F238E27FC236}">
                  <a16:creationId xmlns:a16="http://schemas.microsoft.com/office/drawing/2014/main" id="{A64495CF-BDCD-48D4-93A8-E7D0CE596E85}"/>
                </a:ext>
              </a:extLst>
            </p:cNvPr>
            <p:cNvSpPr/>
            <p:nvPr/>
          </p:nvSpPr>
          <p:spPr>
            <a:xfrm>
              <a:off x="7286279" y="1509514"/>
              <a:ext cx="1831832" cy="675886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EA3A81-0AAF-42B2-9BDA-EC7F9073774B}"/>
              </a:ext>
            </a:extLst>
          </p:cNvPr>
          <p:cNvGrpSpPr/>
          <p:nvPr/>
        </p:nvGrpSpPr>
        <p:grpSpPr>
          <a:xfrm>
            <a:off x="-23523" y="5455453"/>
            <a:ext cx="12392739" cy="673893"/>
            <a:chOff x="-19899" y="1508723"/>
            <a:chExt cx="12392739" cy="673893"/>
          </a:xfrm>
        </p:grpSpPr>
        <p:sp>
          <p:nvSpPr>
            <p:cNvPr id="111" name="Rounded Rectangle">
              <a:extLst>
                <a:ext uri="{FF2B5EF4-FFF2-40B4-BE49-F238E27FC236}">
                  <a16:creationId xmlns:a16="http://schemas.microsoft.com/office/drawing/2014/main" id="{702E820D-D59B-4251-A857-C96AB2AD5301}"/>
                </a:ext>
              </a:extLst>
            </p:cNvPr>
            <p:cNvSpPr/>
            <p:nvPr/>
          </p:nvSpPr>
          <p:spPr>
            <a:xfrm>
              <a:off x="1867906" y="1509515"/>
              <a:ext cx="9154965" cy="673101"/>
            </a:xfrm>
            <a:prstGeom prst="roundRect">
              <a:avLst>
                <a:gd name="adj" fmla="val 28302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2" name="Rounded Rectangle">
              <a:extLst>
                <a:ext uri="{FF2B5EF4-FFF2-40B4-BE49-F238E27FC236}">
                  <a16:creationId xmlns:a16="http://schemas.microsoft.com/office/drawing/2014/main" id="{80FB181B-6C91-48F5-A0DF-9DD80B3637D8}"/>
                </a:ext>
              </a:extLst>
            </p:cNvPr>
            <p:cNvSpPr/>
            <p:nvPr/>
          </p:nvSpPr>
          <p:spPr>
            <a:xfrm>
              <a:off x="5320932" y="1510305"/>
              <a:ext cx="963123" cy="672309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13" name="Human">
              <a:extLst>
                <a:ext uri="{FF2B5EF4-FFF2-40B4-BE49-F238E27FC236}">
                  <a16:creationId xmlns:a16="http://schemas.microsoft.com/office/drawing/2014/main" id="{5C6CF652-E461-4B98-A9B8-611796D4D849}"/>
                </a:ext>
              </a:extLst>
            </p:cNvPr>
            <p:cNvSpPr txBox="1"/>
            <p:nvPr/>
          </p:nvSpPr>
          <p:spPr>
            <a:xfrm>
              <a:off x="-19899" y="1562998"/>
              <a:ext cx="2012212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solidFill>
                    <a:schemeClr val="accent4">
                      <a:hueOff val="-624705"/>
                      <a:lumOff val="1372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/>
                <a:t>Zebrafish B</a:t>
              </a:r>
              <a:endParaRPr sz="2800" dirty="0"/>
            </a:p>
          </p:txBody>
        </p:sp>
        <p:sp>
          <p:nvSpPr>
            <p:cNvPr id="114" name="1313 AA">
              <a:extLst>
                <a:ext uri="{FF2B5EF4-FFF2-40B4-BE49-F238E27FC236}">
                  <a16:creationId xmlns:a16="http://schemas.microsoft.com/office/drawing/2014/main" id="{D9D4DC01-B9AB-4684-BE95-FA59BD7EBD5C}"/>
                </a:ext>
              </a:extLst>
            </p:cNvPr>
            <p:cNvSpPr txBox="1"/>
            <p:nvPr/>
          </p:nvSpPr>
          <p:spPr>
            <a:xfrm>
              <a:off x="10950037" y="1610103"/>
              <a:ext cx="14228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2327</a:t>
              </a:r>
              <a:r>
                <a:rPr dirty="0"/>
                <a:t> AA</a:t>
              </a:r>
            </a:p>
          </p:txBody>
        </p:sp>
        <p:sp>
          <p:nvSpPr>
            <p:cNvPr id="115" name="Rounded Rectangle">
              <a:extLst>
                <a:ext uri="{FF2B5EF4-FFF2-40B4-BE49-F238E27FC236}">
                  <a16:creationId xmlns:a16="http://schemas.microsoft.com/office/drawing/2014/main" id="{0D978798-89C9-42DF-A32E-77E32EBAA66B}"/>
                </a:ext>
              </a:extLst>
            </p:cNvPr>
            <p:cNvSpPr/>
            <p:nvPr/>
          </p:nvSpPr>
          <p:spPr>
            <a:xfrm>
              <a:off x="2096531" y="1509514"/>
              <a:ext cx="151649" cy="673101"/>
            </a:xfrm>
            <a:prstGeom prst="roundRect">
              <a:avLst>
                <a:gd name="adj" fmla="val 28302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6" name="Rounded Rectangle">
              <a:extLst>
                <a:ext uri="{FF2B5EF4-FFF2-40B4-BE49-F238E27FC236}">
                  <a16:creationId xmlns:a16="http://schemas.microsoft.com/office/drawing/2014/main" id="{740D5FAD-6CAB-4A68-B756-6079B2617E06}"/>
                </a:ext>
              </a:extLst>
            </p:cNvPr>
            <p:cNvSpPr/>
            <p:nvPr/>
          </p:nvSpPr>
          <p:spPr>
            <a:xfrm>
              <a:off x="9292998" y="1511508"/>
              <a:ext cx="963123" cy="667730"/>
            </a:xfrm>
            <a:prstGeom prst="roundRect">
              <a:avLst>
                <a:gd name="adj" fmla="val 28302"/>
              </a:avLst>
            </a:prstGeom>
            <a:solidFill>
              <a:srgbClr val="FFFF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17" name="Rounded Rectangle">
              <a:extLst>
                <a:ext uri="{FF2B5EF4-FFF2-40B4-BE49-F238E27FC236}">
                  <a16:creationId xmlns:a16="http://schemas.microsoft.com/office/drawing/2014/main" id="{884FACF4-0C0F-4DE5-9696-8226A9C9F098}"/>
                </a:ext>
              </a:extLst>
            </p:cNvPr>
            <p:cNvSpPr/>
            <p:nvPr/>
          </p:nvSpPr>
          <p:spPr>
            <a:xfrm>
              <a:off x="6371499" y="1509513"/>
              <a:ext cx="117389" cy="670689"/>
            </a:xfrm>
            <a:prstGeom prst="roundRect">
              <a:avLst>
                <a:gd name="adj" fmla="val 28302"/>
              </a:avLst>
            </a:prstGeom>
            <a:solidFill>
              <a:srgbClr val="D9438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solidFill>
                    <a:srgbClr val="8EFA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18" name="Rounded Rectangle">
              <a:extLst>
                <a:ext uri="{FF2B5EF4-FFF2-40B4-BE49-F238E27FC236}">
                  <a16:creationId xmlns:a16="http://schemas.microsoft.com/office/drawing/2014/main" id="{D47A5793-903E-41CC-A3E5-AF419D8B72C0}"/>
                </a:ext>
              </a:extLst>
            </p:cNvPr>
            <p:cNvSpPr/>
            <p:nvPr/>
          </p:nvSpPr>
          <p:spPr>
            <a:xfrm>
              <a:off x="3540573" y="1508723"/>
              <a:ext cx="1370210" cy="673101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19" name="Rounded Rectangle">
              <a:extLst>
                <a:ext uri="{FF2B5EF4-FFF2-40B4-BE49-F238E27FC236}">
                  <a16:creationId xmlns:a16="http://schemas.microsoft.com/office/drawing/2014/main" id="{29A76E9A-8AD8-497C-A50F-912783D69153}"/>
                </a:ext>
              </a:extLst>
            </p:cNvPr>
            <p:cNvSpPr/>
            <p:nvPr/>
          </p:nvSpPr>
          <p:spPr>
            <a:xfrm>
              <a:off x="7286279" y="1509514"/>
              <a:ext cx="1831832" cy="669723"/>
            </a:xfrm>
            <a:prstGeom prst="roundRect">
              <a:avLst>
                <a:gd name="adj" fmla="val 28302"/>
              </a:avLst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000" b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sp>
        <p:nvSpPr>
          <p:cNvPr id="120" name="Rounded Rectangle">
            <a:extLst>
              <a:ext uri="{FF2B5EF4-FFF2-40B4-BE49-F238E27FC236}">
                <a16:creationId xmlns:a16="http://schemas.microsoft.com/office/drawing/2014/main" id="{57532F48-B3D6-403E-9CCE-0A57F3D84205}"/>
              </a:ext>
            </a:extLst>
          </p:cNvPr>
          <p:cNvSpPr/>
          <p:nvPr/>
        </p:nvSpPr>
        <p:spPr>
          <a:xfrm>
            <a:off x="6934720" y="5452865"/>
            <a:ext cx="117388" cy="673101"/>
          </a:xfrm>
          <a:prstGeom prst="roundRect">
            <a:avLst>
              <a:gd name="adj" fmla="val 283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21" name="91%">
            <a:extLst>
              <a:ext uri="{FF2B5EF4-FFF2-40B4-BE49-F238E27FC236}">
                <a16:creationId xmlns:a16="http://schemas.microsoft.com/office/drawing/2014/main" id="{A57CA05A-93D1-418D-9C6C-66989749483F}"/>
              </a:ext>
            </a:extLst>
          </p:cNvPr>
          <p:cNvSpPr txBox="1"/>
          <p:nvPr/>
        </p:nvSpPr>
        <p:spPr>
          <a:xfrm>
            <a:off x="12164619" y="4604822"/>
            <a:ext cx="9008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63</a:t>
            </a:r>
            <a:r>
              <a:rPr dirty="0"/>
              <a:t>%</a:t>
            </a:r>
          </a:p>
        </p:txBody>
      </p:sp>
      <p:sp>
        <p:nvSpPr>
          <p:cNvPr id="122" name="91%">
            <a:extLst>
              <a:ext uri="{FF2B5EF4-FFF2-40B4-BE49-F238E27FC236}">
                <a16:creationId xmlns:a16="http://schemas.microsoft.com/office/drawing/2014/main" id="{02D6C94D-2D4D-4C1E-B0D0-285FBB655BE8}"/>
              </a:ext>
            </a:extLst>
          </p:cNvPr>
          <p:cNvSpPr txBox="1"/>
          <p:nvPr/>
        </p:nvSpPr>
        <p:spPr>
          <a:xfrm>
            <a:off x="12164619" y="5427463"/>
            <a:ext cx="9008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63</a:t>
            </a:r>
            <a:r>
              <a:rPr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152356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2B1CC-4690-40E5-A91C-EF68C762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4520" cy="975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E7C95-5B3B-487B-92B7-A6009E85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277360"/>
            <a:ext cx="4513580" cy="212344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</a:rPr>
              <a:t>How are ABCA4 Homologs Related?</a:t>
            </a:r>
          </a:p>
        </p:txBody>
      </p:sp>
    </p:spTree>
    <p:extLst>
      <p:ext uri="{BB962C8B-B14F-4D97-AF65-F5344CB8AC3E}">
        <p14:creationId xmlns:p14="http://schemas.microsoft.com/office/powerpoint/2010/main" val="5343948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16F944-487F-4EB1-90BE-52361EC1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-1" b="-1"/>
          <a:stretch/>
        </p:blipFill>
        <p:spPr>
          <a:xfrm>
            <a:off x="20" y="10"/>
            <a:ext cx="13004780" cy="97535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27CFD-A5F2-47AC-AC3C-0034E02ED3F9}"/>
              </a:ext>
            </a:extLst>
          </p:cNvPr>
          <p:cNvSpPr txBox="1"/>
          <p:nvPr/>
        </p:nvSpPr>
        <p:spPr>
          <a:xfrm>
            <a:off x="8936182" y="3730573"/>
            <a:ext cx="428105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0" dirty="0">
                <a:solidFill>
                  <a:schemeClr val="bg1"/>
                </a:solidFill>
                <a:latin typeface="Arial Narrow" panose="020B0606020202030204" pitchFamily="34" charset="0"/>
              </a:rPr>
              <a:t>Clustal Omega ABCA4 Phylogeny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47402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7FE5-F442-46FC-A53E-F815FA8B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C3F00-22CA-492E-89C8-25843F4D95D0}"/>
              </a:ext>
            </a:extLst>
          </p:cNvPr>
          <p:cNvSpPr txBox="1"/>
          <p:nvPr/>
        </p:nvSpPr>
        <p:spPr>
          <a:xfrm>
            <a:off x="71782" y="2086805"/>
            <a:ext cx="12861235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000" dirty="0">
                <a:hlinkClick r:id="rId2"/>
              </a:rPr>
              <a:t>https://130529218-701413549797869494.preview.editmysite.com/uploads/1/3/0/5/130529218/599754248.jpg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https://www.centervue.com/wp-content/uploads/2017/07/image1.jpg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https://completeeyecare.com/wp-content/uploads/2013/09/SKMBT_C36013111815130-300x217.jpg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https://cdn.arstechnica.net/wp-content/uploads/2017/03/retina-age-related-macular-degeneration-600x538.png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https://media.npr.org/assets/img/2016/03/02/amd-b2ba911d887ba542c6ae64d84ab008d7f0992d8b-s800-c85.jpg</a:t>
            </a:r>
            <a:endParaRPr lang="en-US" sz="2000" dirty="0"/>
          </a:p>
          <a:p>
            <a:r>
              <a:rPr lang="en-US" sz="2000" dirty="0">
                <a:hlinkClick r:id="rId7"/>
              </a:rPr>
              <a:t>http://www.plantphysiol.org/content/plantphysiol/178/1/18/F5.large.jpg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https://130529218-701413549797869494.preview.editmysite.com/uploads/1/3/0/5/130529218/323989721.png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35814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251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Narrow</vt:lpstr>
      <vt:lpstr>Gill Sans</vt:lpstr>
      <vt:lpstr>Helvetica Neue</vt:lpstr>
      <vt:lpstr>Helvetica Neue Light</vt:lpstr>
      <vt:lpstr>Helvetica Neue Medium</vt:lpstr>
      <vt:lpstr>Black</vt:lpstr>
      <vt:lpstr>ABCA4 Responsible Stargardt Disease</vt:lpstr>
      <vt:lpstr>What is Stargardt Disease?</vt:lpstr>
      <vt:lpstr>What are the Symptoms of Stargardt Disease?</vt:lpstr>
      <vt:lpstr>ABCA4 Gene</vt:lpstr>
      <vt:lpstr>ABCA4 Homologs</vt:lpstr>
      <vt:lpstr>How are ABCA4 Homologs Related?</vt:lpstr>
      <vt:lpstr>PowerPoint Presentation</vt:lpstr>
      <vt:lpstr>Image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ABCA4 Responsible Stargardt Disease</dc:title>
  <dc:creator>TIMOTHY J BIEWER-HEISLER</dc:creator>
  <cp:lastModifiedBy>TIMOTHY J BIEWER-HEISLER</cp:lastModifiedBy>
  <cp:revision>1</cp:revision>
  <dcterms:created xsi:type="dcterms:W3CDTF">2020-02-28T02:58:53Z</dcterms:created>
  <dcterms:modified xsi:type="dcterms:W3CDTF">2020-02-28T03:00:59Z</dcterms:modified>
</cp:coreProperties>
</file>